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4"/>
  </p:sldMasterIdLst>
  <p:sldIdLst>
    <p:sldId id="256" r:id="rId5"/>
    <p:sldId id="265" r:id="rId6"/>
    <p:sldId id="263" r:id="rId7"/>
    <p:sldId id="267" r:id="rId8"/>
    <p:sldId id="269" r:id="rId9"/>
    <p:sldId id="274" r:id="rId10"/>
    <p:sldId id="290" r:id="rId11"/>
    <p:sldId id="281" r:id="rId12"/>
    <p:sldId id="280" r:id="rId13"/>
    <p:sldId id="289" r:id="rId14"/>
    <p:sldId id="276" r:id="rId15"/>
    <p:sldId id="285" r:id="rId16"/>
    <p:sldId id="277" r:id="rId17"/>
    <p:sldId id="286" r:id="rId18"/>
    <p:sldId id="278" r:id="rId19"/>
    <p:sldId id="291" r:id="rId20"/>
    <p:sldId id="292" r:id="rId21"/>
    <p:sldId id="282" r:id="rId22"/>
    <p:sldId id="288" r:id="rId23"/>
    <p:sldId id="28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2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61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55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8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96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1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11/4/2022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74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91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11/4/2022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78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47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3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11/4/2022</a:t>
            </a:fld>
            <a:endParaRPr lang="en-US" sz="1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09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5400" b="1" kern="1200" spc="1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 spc="7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 spc="7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 spc="7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 spc="7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5137BC6F-A6A9-4D5E-A7EA-FF97BF926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6A8CDB0-6B62-4C12-9DA7-DB959086C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F02AAA-3C40-1751-F369-CB1D5E44C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39" y="3284185"/>
            <a:ext cx="7315200" cy="1800013"/>
          </a:xfrm>
        </p:spPr>
        <p:txBody>
          <a:bodyPr>
            <a:normAutofit/>
          </a:bodyPr>
          <a:lstStyle/>
          <a:p>
            <a:pPr algn="l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Game Team 1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19FC26-FF0B-381F-546A-8F35BBA1D9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1300" y="5150874"/>
            <a:ext cx="3424767" cy="1505571"/>
          </a:xfrm>
        </p:spPr>
        <p:txBody>
          <a:bodyPr>
            <a:noAutofit/>
          </a:bodyPr>
          <a:lstStyle/>
          <a:p>
            <a:pPr algn="r"/>
            <a:r>
              <a:rPr lang="en-US" altLang="ko-KR" sz="2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201911454 </a:t>
            </a:r>
            <a:r>
              <a:rPr lang="ko-KR" altLang="en-US" sz="2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김범규</a:t>
            </a:r>
            <a:endParaRPr lang="en-US" altLang="ko-KR" sz="200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en-US" altLang="ko-KR" sz="2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202213205 </a:t>
            </a:r>
            <a:r>
              <a:rPr lang="ko-KR" altLang="en-US" sz="2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박성제</a:t>
            </a:r>
            <a:endParaRPr lang="en-US" altLang="ko-KR" sz="200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algn="r"/>
            <a:r>
              <a:rPr lang="en-US" altLang="ko-KR" sz="2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202213356 </a:t>
            </a:r>
            <a:r>
              <a:rPr lang="ko-KR" altLang="en-US" sz="20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이문빈</a:t>
            </a:r>
          </a:p>
        </p:txBody>
      </p:sp>
      <p:grpSp>
        <p:nvGrpSpPr>
          <p:cNvPr id="74" name="Decorative Circles">
            <a:extLst>
              <a:ext uri="{FF2B5EF4-FFF2-40B4-BE49-F238E27FC236}">
                <a16:creationId xmlns:a16="http://schemas.microsoft.com/office/drawing/2014/main" id="{87DC5ECA-BA48-42B8-B5DF-3561DAE2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68271" y="1901154"/>
            <a:ext cx="9049452" cy="847077"/>
            <a:chOff x="2768271" y="1901154"/>
            <a:chExt cx="9049452" cy="847077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7DBDC0B-1F11-47FC-A116-E6796E7F1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859169" y="1977248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9196B33-F412-4E7B-A5CD-7B94A59B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77683" y="2018806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4D2990A-DB1E-4B21-BFFC-9AFC42A5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68271" y="23544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2984656-9CAA-410A-AEB7-AB3DAC006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90988" y="1901154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422E61-EDC6-4628-99E8-6A6626FBB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24547" y="2281790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BEF0976-B926-43FF-BF87-9DD04FAF6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4401" y="1998740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Oval 2">
            <a:extLst>
              <a:ext uri="{FF2B5EF4-FFF2-40B4-BE49-F238E27FC236}">
                <a16:creationId xmlns:a16="http://schemas.microsoft.com/office/drawing/2014/main" id="{9B38358D-3EAD-4964-8A61-E7DF9F4D6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0"/>
            <a:ext cx="2861965" cy="3133761"/>
          </a:xfrm>
          <a:custGeom>
            <a:avLst/>
            <a:gdLst>
              <a:gd name="connsiteX0" fmla="*/ 152193 w 2976254"/>
              <a:gd name="connsiteY0" fmla="*/ 0 h 3258904"/>
              <a:gd name="connsiteX1" fmla="*/ 2976254 w 2976254"/>
              <a:gd name="connsiteY1" fmla="*/ 0 h 3258904"/>
              <a:gd name="connsiteX2" fmla="*/ 2976254 w 2976254"/>
              <a:gd name="connsiteY2" fmla="*/ 3192289 h 3258904"/>
              <a:gd name="connsiteX3" fmla="*/ 2908439 w 2976254"/>
              <a:gd name="connsiteY3" fmla="*/ 3209726 h 3258904"/>
              <a:gd name="connsiteX4" fmla="*/ 2420603 w 2976254"/>
              <a:gd name="connsiteY4" fmla="*/ 3258904 h 3258904"/>
              <a:gd name="connsiteX5" fmla="*/ 0 w 2976254"/>
              <a:gd name="connsiteY5" fmla="*/ 838301 h 3258904"/>
              <a:gd name="connsiteX6" fmla="*/ 108826 w 2976254"/>
              <a:gd name="connsiteY6" fmla="*/ 118488 h 325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6254" h="3258904">
                <a:moveTo>
                  <a:pt x="152193" y="0"/>
                </a:moveTo>
                <a:lnTo>
                  <a:pt x="2976254" y="0"/>
                </a:lnTo>
                <a:lnTo>
                  <a:pt x="2976254" y="3192289"/>
                </a:lnTo>
                <a:lnTo>
                  <a:pt x="2908439" y="3209726"/>
                </a:lnTo>
                <a:cubicBezTo>
                  <a:pt x="2750864" y="3241971"/>
                  <a:pt x="2587711" y="3258904"/>
                  <a:pt x="2420603" y="3258904"/>
                </a:cubicBezTo>
                <a:cubicBezTo>
                  <a:pt x="1083741" y="3258904"/>
                  <a:pt x="0" y="2175163"/>
                  <a:pt x="0" y="838301"/>
                </a:cubicBezTo>
                <a:cubicBezTo>
                  <a:pt x="0" y="587639"/>
                  <a:pt x="38100" y="345877"/>
                  <a:pt x="108826" y="11848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Graphic 83">
            <a:extLst>
              <a:ext uri="{FF2B5EF4-FFF2-40B4-BE49-F238E27FC236}">
                <a16:creationId xmlns:a16="http://schemas.microsoft.com/office/drawing/2014/main" id="{75B3D40C-E699-4A2F-A6AF-C9595B188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591" y="136523"/>
            <a:ext cx="2488333" cy="2488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244412-DD14-2319-1461-D8A08EBE66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25" r="16624" b="-1"/>
          <a:stretch/>
        </p:blipFill>
        <p:spPr>
          <a:xfrm>
            <a:off x="3758608" y="55816"/>
            <a:ext cx="3110327" cy="3110327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  <p:sp>
        <p:nvSpPr>
          <p:cNvPr id="86" name="Oval 3">
            <a:extLst>
              <a:ext uri="{FF2B5EF4-FFF2-40B4-BE49-F238E27FC236}">
                <a16:creationId xmlns:a16="http://schemas.microsoft.com/office/drawing/2014/main" id="{3E1473EE-EB51-460F-88CB-A89770EA1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118082" y="0"/>
            <a:ext cx="4408870" cy="2474031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37F96C65-BB30-400F-97AA-169D08FC7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4832" t="48375" r="13582" b="10444"/>
          <a:stretch/>
        </p:blipFill>
        <p:spPr>
          <a:xfrm flipH="1">
            <a:off x="7134037" y="0"/>
            <a:ext cx="4368276" cy="251293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908065C-CAB5-E4FB-B81D-8B0D22C3E2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" r="8527" b="16211"/>
          <a:stretch/>
        </p:blipFill>
        <p:spPr>
          <a:xfrm>
            <a:off x="10665162" y="5352428"/>
            <a:ext cx="1526838" cy="1505572"/>
          </a:xfrm>
          <a:custGeom>
            <a:avLst/>
            <a:gdLst/>
            <a:ahLst/>
            <a:cxnLst/>
            <a:rect l="l" t="t" r="r" b="b"/>
            <a:pathLst>
              <a:path w="3182927" h="3638922">
                <a:moveTo>
                  <a:pt x="2030698" y="0"/>
                </a:moveTo>
                <a:cubicBezTo>
                  <a:pt x="2451269" y="0"/>
                  <a:pt x="2841979" y="127853"/>
                  <a:pt x="3166081" y="346811"/>
                </a:cubicBezTo>
                <a:lnTo>
                  <a:pt x="3182927" y="359409"/>
                </a:lnTo>
                <a:lnTo>
                  <a:pt x="3182927" y="3638922"/>
                </a:lnTo>
                <a:lnTo>
                  <a:pt x="794132" y="3638922"/>
                </a:lnTo>
                <a:lnTo>
                  <a:pt x="738985" y="3597684"/>
                </a:lnTo>
                <a:cubicBezTo>
                  <a:pt x="287668" y="3225224"/>
                  <a:pt x="0" y="2661556"/>
                  <a:pt x="0" y="2030698"/>
                </a:cubicBezTo>
                <a:cubicBezTo>
                  <a:pt x="0" y="909174"/>
                  <a:pt x="909174" y="0"/>
                  <a:pt x="2030698" y="0"/>
                </a:cubicBezTo>
                <a:close/>
              </a:path>
            </a:pathLst>
          </a:cu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FDDF07-D0CC-4C3C-F08C-0FC0A3B8BE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7404" y="90078"/>
            <a:ext cx="253061" cy="226736"/>
          </a:xfrm>
          <a:prstGeom prst="rect">
            <a:avLst/>
          </a:prstGeom>
        </p:spPr>
      </p:pic>
      <p:sp>
        <p:nvSpPr>
          <p:cNvPr id="7" name="부제목 2">
            <a:extLst>
              <a:ext uri="{FF2B5EF4-FFF2-40B4-BE49-F238E27FC236}">
                <a16:creationId xmlns:a16="http://schemas.microsoft.com/office/drawing/2014/main" id="{82A1C0AF-7A13-A748-C335-5533F4783A02}"/>
              </a:ext>
            </a:extLst>
          </p:cNvPr>
          <p:cNvSpPr txBox="1">
            <a:spLocks/>
          </p:cNvSpPr>
          <p:nvPr/>
        </p:nvSpPr>
        <p:spPr>
          <a:xfrm>
            <a:off x="3426942" y="4904730"/>
            <a:ext cx="1886830" cy="950715"/>
          </a:xfrm>
          <a:prstGeom prst="rect">
            <a:avLst/>
          </a:prstGeom>
        </p:spPr>
        <p:txBody>
          <a:bodyPr lIns="109728" tIns="109728" rIns="109728" bIns="91440">
            <a:noAutofit/>
          </a:bodyPr>
          <a:lstStyle>
            <a:lvl1pPr marL="0" indent="0" algn="ctr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None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800">
                <a:latin typeface="맑은 고딕" panose="020B0503020000020004" pitchFamily="50" charset="-127"/>
                <a:ea typeface="맑은 고딕" panose="020B0503020000020004" pitchFamily="50" charset="-127"/>
              </a:rPr>
              <a:t>중간발표</a:t>
            </a:r>
          </a:p>
        </p:txBody>
      </p:sp>
    </p:spTree>
    <p:extLst>
      <p:ext uri="{BB962C8B-B14F-4D97-AF65-F5344CB8AC3E}">
        <p14:creationId xmlns:p14="http://schemas.microsoft.com/office/powerpoint/2010/main" val="3708675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5FA990D-B41A-EDCF-7D92-42C1693C0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09" y="2377415"/>
            <a:ext cx="4952086" cy="2915057"/>
          </a:xfrm>
          <a:prstGeom prst="rect">
            <a:avLst/>
          </a:prstGeom>
        </p:spPr>
      </p:pic>
      <p:pic>
        <p:nvPicPr>
          <p:cNvPr id="9" name="그림 8" descr="텍스트, 연, 다채로운이(가) 표시된 사진&#10;&#10;자동 생성된 설명">
            <a:extLst>
              <a:ext uri="{FF2B5EF4-FFF2-40B4-BE49-F238E27FC236}">
                <a16:creationId xmlns:a16="http://schemas.microsoft.com/office/drawing/2014/main" id="{4B9375CD-9169-8A49-6E8B-CB98073CE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021" y="2377414"/>
            <a:ext cx="4439270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46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7372B-6531-93C3-853F-00C215B6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대화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8481F8-945C-D5FD-E0DC-4644FA381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51" y="2265805"/>
            <a:ext cx="9116697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37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7372B-6531-93C3-853F-00C215B6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대화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592E16-CBA2-65B9-220E-22C2CF7E1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1422589"/>
            <a:ext cx="8440328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99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C979-B651-35FC-2715-07B99EF1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 스폰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223AAD-3E5F-4FF1-C695-89ED414F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2" y="2764783"/>
            <a:ext cx="6574341" cy="27441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1988A2-DEDD-11B2-B8D4-FABDA693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212" y="2208179"/>
            <a:ext cx="5084656" cy="352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67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AC979-B651-35FC-2715-07B99EF1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몬스터 스폰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AAD715-7F53-A945-3DA5-55710C3FE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20" y="2901634"/>
            <a:ext cx="7944959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84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8A218-8F03-C8BF-C821-FB1FBCB8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풀링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49E462-66A2-C69C-9DB1-2B0EEE869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46" y="2343462"/>
            <a:ext cx="8287907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4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77F3B-6C20-1E4E-C96C-1D55A55E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스킬 코드</a:t>
            </a:r>
            <a:endParaRPr lang="ko-KR" altLang="en-US" sz="4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1D0114-E918-D142-B6C0-0E315A5A2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99" y="1933366"/>
            <a:ext cx="7887801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09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77F3B-6C20-1E4E-C96C-1D55A55EC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스킬 코드</a:t>
            </a:r>
            <a:endParaRPr lang="ko-KR" altLang="en-US" sz="4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90636E-A537-D09A-F9A2-4E906AD52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61" y="2557307"/>
            <a:ext cx="9793067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2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82B554-44F4-D10B-C7E2-4A84F407A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7586" y="2358191"/>
            <a:ext cx="2732079" cy="4351338"/>
          </a:xfrm>
        </p:spPr>
        <p:txBody>
          <a:bodyPr/>
          <a:lstStyle/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튜토리얼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매칭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인스턴스맵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레벨업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스킬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(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일부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근거리 몬스터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410A9-BF75-CFEB-3605-D1F95029B00E}"/>
              </a:ext>
            </a:extLst>
          </p:cNvPr>
          <p:cNvSpPr txBox="1"/>
          <p:nvPr/>
        </p:nvSpPr>
        <p:spPr>
          <a:xfrm>
            <a:off x="1985319" y="1455203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구현된 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7FE28-A611-DF8E-1FF2-E91353F267BF}"/>
              </a:ext>
            </a:extLst>
          </p:cNvPr>
          <p:cNvSpPr txBox="1"/>
          <p:nvPr/>
        </p:nvSpPr>
        <p:spPr>
          <a:xfrm>
            <a:off x="6096000" y="1455203"/>
            <a:ext cx="36247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구현 필요한 것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0680080-88B4-A01A-FC51-2D912BE8084C}"/>
              </a:ext>
            </a:extLst>
          </p:cNvPr>
          <p:cNvSpPr txBox="1">
            <a:spLocks/>
          </p:cNvSpPr>
          <p:nvPr/>
        </p:nvSpPr>
        <p:spPr>
          <a:xfrm>
            <a:off x="6096000" y="2358191"/>
            <a:ext cx="2732079" cy="4351338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20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6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400" kern="1200" spc="7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원거리 몬스터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스킬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레벨 디자인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DB, 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상점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랭킹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업적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보스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직업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525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20A5B-4508-5594-7E40-479FF6CC3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개발 계획</a:t>
            </a:r>
          </a:p>
        </p:txBody>
      </p:sp>
      <p:graphicFrame>
        <p:nvGraphicFramePr>
          <p:cNvPr id="7" name="표 12">
            <a:extLst>
              <a:ext uri="{FF2B5EF4-FFF2-40B4-BE49-F238E27FC236}">
                <a16:creationId xmlns:a16="http://schemas.microsoft.com/office/drawing/2014/main" id="{80C21C22-5747-9420-E032-B359FD3F2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431549"/>
              </p:ext>
            </p:extLst>
          </p:nvPr>
        </p:nvGraphicFramePr>
        <p:xfrm>
          <a:off x="1752982" y="2986559"/>
          <a:ext cx="6468381" cy="1955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3620">
                  <a:extLst>
                    <a:ext uri="{9D8B030D-6E8A-4147-A177-3AD203B41FA5}">
                      <a16:colId xmlns:a16="http://schemas.microsoft.com/office/drawing/2014/main" val="1658589603"/>
                    </a:ext>
                  </a:extLst>
                </a:gridCol>
                <a:gridCol w="4514761">
                  <a:extLst>
                    <a:ext uri="{9D8B030D-6E8A-4147-A177-3AD203B41FA5}">
                      <a16:colId xmlns:a16="http://schemas.microsoft.com/office/drawing/2014/main" val="1526920046"/>
                    </a:ext>
                  </a:extLst>
                </a:gridCol>
              </a:tblGrid>
              <a:tr h="6515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김범규</a:t>
                      </a:r>
                      <a:endParaRPr lang="ko-KR" altLang="en-US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DB,</a:t>
                      </a:r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상점</a:t>
                      </a:r>
                      <a:r>
                        <a:rPr lang="en-US" altLang="ko-KR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랭킹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219791"/>
                  </a:ext>
                </a:extLst>
              </a:tr>
              <a:tr h="6519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박성제</a:t>
                      </a:r>
                      <a:endParaRPr lang="ko-KR" altLang="en-US"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리소스 관리</a:t>
                      </a:r>
                      <a:r>
                        <a:rPr lang="en-US" altLang="ko-KR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레벨 디자인</a:t>
                      </a:r>
                      <a:r>
                        <a:rPr lang="en-US" altLang="ko-KR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아이템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120170"/>
                  </a:ext>
                </a:extLst>
              </a:tr>
              <a:tr h="6519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이문빈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UI, </a:t>
                      </a:r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스킬</a:t>
                      </a:r>
                      <a:r>
                        <a:rPr lang="en-US" altLang="ko-KR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, </a:t>
                      </a:r>
                      <a:r>
                        <a:rPr lang="ko-KR" altLang="en-US"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보스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430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486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CEF90-B965-7795-B6B4-2CE5DFEA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4089E4-8389-8BEE-8E52-E329B2F60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게임 소개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순서도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구조도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진행 상황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개발 계획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Q&amp;A</a:t>
            </a:r>
          </a:p>
          <a:p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ko-KR" altLang="en-US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119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77F2A-4E90-A48C-1245-68B96F45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4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D089E-812B-5160-8D51-E0B37A7EB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369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5" name="Rectangle 2058">
            <a:extLst>
              <a:ext uri="{FF2B5EF4-FFF2-40B4-BE49-F238E27FC236}">
                <a16:creationId xmlns:a16="http://schemas.microsoft.com/office/drawing/2014/main" id="{7D0C7BAC-A9A7-4A90-8672-2EBEC5D6C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6" name="Rectangle 2060">
            <a:extLst>
              <a:ext uri="{FF2B5EF4-FFF2-40B4-BE49-F238E27FC236}">
                <a16:creationId xmlns:a16="http://schemas.microsoft.com/office/drawing/2014/main" id="{F596CC8E-63AE-4FBB-B170-725D8CC84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DBCCD8-7138-54FF-300E-8D4C37D86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39" y="3428999"/>
            <a:ext cx="6168331" cy="2747963"/>
          </a:xfrm>
        </p:spPr>
        <p:txBody>
          <a:bodyPr anchor="t">
            <a:normAutofit fontScale="92500" lnSpcReduction="20000"/>
          </a:bodyPr>
          <a:lstStyle/>
          <a:p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제목</a:t>
            </a:r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메이플 서바이벌</a:t>
            </a:r>
            <a:endParaRPr lang="en-US" altLang="ko-KR" sz="240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장르</a:t>
            </a:r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캐주얼</a:t>
            </a:r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액션</a:t>
            </a:r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240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핵앤슬래시</a:t>
            </a:r>
            <a:endParaRPr lang="en-US" altLang="ko-KR" sz="240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윈도우</a:t>
            </a:r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안드로이드</a:t>
            </a:r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/iOS</a:t>
            </a:r>
          </a:p>
          <a:p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</a:t>
            </a:r>
            <a: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/2</a:t>
            </a: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인 플레이</a:t>
            </a:r>
            <a:endParaRPr lang="en-US" altLang="ko-KR" sz="240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240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탑다운</a:t>
            </a: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시점에서 몰려오는 적을</a:t>
            </a:r>
            <a:br>
              <a:rPr lang="en-US" altLang="ko-KR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</a:br>
            <a:r>
              <a:rPr lang="ko-KR" altLang="en-US" sz="24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처치하며 성장하는 게임</a:t>
            </a:r>
            <a:endParaRPr lang="en-US" altLang="ko-KR" sz="240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grpSp>
        <p:nvGrpSpPr>
          <p:cNvPr id="2087" name="decorative circles">
            <a:extLst>
              <a:ext uri="{FF2B5EF4-FFF2-40B4-BE49-F238E27FC236}">
                <a16:creationId xmlns:a16="http://schemas.microsoft.com/office/drawing/2014/main" id="{844DB1CD-B507-4DAC-B2EA-076521D31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32461" y="220046"/>
            <a:ext cx="3455469" cy="4723381"/>
            <a:chOff x="8132461" y="220046"/>
            <a:chExt cx="3455469" cy="4723381"/>
          </a:xfrm>
        </p:grpSpPr>
        <p:sp>
          <p:nvSpPr>
            <p:cNvPr id="2088" name="Oval 2063">
              <a:extLst>
                <a:ext uri="{FF2B5EF4-FFF2-40B4-BE49-F238E27FC236}">
                  <a16:creationId xmlns:a16="http://schemas.microsoft.com/office/drawing/2014/main" id="{118375C6-0D3C-4E5F-94B3-7EF5BAF06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1858" y="47166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9" name="Oval 2064">
              <a:extLst>
                <a:ext uri="{FF2B5EF4-FFF2-40B4-BE49-F238E27FC236}">
                  <a16:creationId xmlns:a16="http://schemas.microsoft.com/office/drawing/2014/main" id="{C59FFDA2-3384-4F42-90FE-F082B0578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23226" y="4129921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0" name="Oval 2065">
              <a:extLst>
                <a:ext uri="{FF2B5EF4-FFF2-40B4-BE49-F238E27FC236}">
                  <a16:creationId xmlns:a16="http://schemas.microsoft.com/office/drawing/2014/main" id="{27BA1C62-77DC-4AFA-A864-2FCD22EE6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2461" y="4194350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1" name="Oval 2066">
              <a:extLst>
                <a:ext uri="{FF2B5EF4-FFF2-40B4-BE49-F238E27FC236}">
                  <a16:creationId xmlns:a16="http://schemas.microsoft.com/office/drawing/2014/main" id="{06170D3A-AB46-45E9-84C7-F7612F207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4744" y="220046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2" name="Oval 2067">
              <a:extLst>
                <a:ext uri="{FF2B5EF4-FFF2-40B4-BE49-F238E27FC236}">
                  <a16:creationId xmlns:a16="http://schemas.microsoft.com/office/drawing/2014/main" id="{DD7FF505-A555-4D6E-87E1-2179E753B1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2" y="397053"/>
              <a:ext cx="346588" cy="346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3" name="Oval 2068">
              <a:extLst>
                <a:ext uri="{FF2B5EF4-FFF2-40B4-BE49-F238E27FC236}">
                  <a16:creationId xmlns:a16="http://schemas.microsoft.com/office/drawing/2014/main" id="{A9E4792C-A3A6-40F9-B0F4-505095EE6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2" y="108730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Download Magic Survival android on PC">
            <a:extLst>
              <a:ext uri="{FF2B5EF4-FFF2-40B4-BE49-F238E27FC236}">
                <a16:creationId xmlns:a16="http://schemas.microsoft.com/office/drawing/2014/main" id="{F1AEA1F6-CAB0-52B7-A86B-F60F47C86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59" b="2540"/>
          <a:stretch/>
        </p:blipFill>
        <p:spPr bwMode="auto">
          <a:xfrm>
            <a:off x="7181865" y="262975"/>
            <a:ext cx="3486122" cy="3486122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ampire Survivors' creator just wanted something to play at the weekend |  Rock Paper Shotgun">
            <a:extLst>
              <a:ext uri="{FF2B5EF4-FFF2-40B4-BE49-F238E27FC236}">
                <a16:creationId xmlns:a16="http://schemas.microsoft.com/office/drawing/2014/main" id="{E32DAEE9-B15F-B584-89E8-DB7F1F8C9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473"/>
          <a:stretch/>
        </p:blipFill>
        <p:spPr bwMode="auto">
          <a:xfrm>
            <a:off x="9148852" y="3890061"/>
            <a:ext cx="3043153" cy="2967943"/>
          </a:xfrm>
          <a:custGeom>
            <a:avLst/>
            <a:gdLst/>
            <a:ahLst/>
            <a:cxnLst/>
            <a:rect l="l" t="t" r="r" b="b"/>
            <a:pathLst>
              <a:path w="3043153" h="2967943">
                <a:moveTo>
                  <a:pt x="1773859" y="0"/>
                </a:moveTo>
                <a:cubicBezTo>
                  <a:pt x="2263696" y="0"/>
                  <a:pt x="2707161" y="198546"/>
                  <a:pt x="3028166" y="519551"/>
                </a:cubicBezTo>
                <a:lnTo>
                  <a:pt x="3043153" y="536041"/>
                </a:lnTo>
                <a:lnTo>
                  <a:pt x="3043153" y="2967943"/>
                </a:lnTo>
                <a:lnTo>
                  <a:pt x="464817" y="2967943"/>
                </a:lnTo>
                <a:lnTo>
                  <a:pt x="405063" y="2902197"/>
                </a:lnTo>
                <a:cubicBezTo>
                  <a:pt x="152012" y="2595570"/>
                  <a:pt x="0" y="2202466"/>
                  <a:pt x="0" y="1773859"/>
                </a:cubicBezTo>
                <a:cubicBezTo>
                  <a:pt x="0" y="794184"/>
                  <a:pt x="794184" y="0"/>
                  <a:pt x="177385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6D99286-1AD7-6DE5-C4EC-F91699EBB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306837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9478F-F249-3500-B9D2-4AF7260A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순서도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C83C5F-CC8C-3024-5B87-0AA53CA89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926" y="867849"/>
            <a:ext cx="2336148" cy="56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58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731BCA0-B3F9-A416-655D-4029DF22D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971" y="0"/>
            <a:ext cx="6636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5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E13029A-F729-733A-0655-E6D77053B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87" y="1380091"/>
            <a:ext cx="9768415" cy="50690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940370-2598-09AD-449A-BCE1AAE9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구조도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3584A-E817-8663-105D-56FEA6568BE4}"/>
              </a:ext>
            </a:extLst>
          </p:cNvPr>
          <p:cNvSpPr txBox="1"/>
          <p:nvPr/>
        </p:nvSpPr>
        <p:spPr>
          <a:xfrm>
            <a:off x="2850291" y="242256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참조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A3CD9E-9AF0-84D1-6099-CECFC554EA74}"/>
              </a:ext>
            </a:extLst>
          </p:cNvPr>
          <p:cNvSpPr txBox="1"/>
          <p:nvPr/>
        </p:nvSpPr>
        <p:spPr>
          <a:xfrm>
            <a:off x="4125599" y="365495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7E1634-C089-A43D-37EB-E695AF14F0EF}"/>
              </a:ext>
            </a:extLst>
          </p:cNvPr>
          <p:cNvSpPr txBox="1"/>
          <p:nvPr/>
        </p:nvSpPr>
        <p:spPr>
          <a:xfrm>
            <a:off x="8615032" y="483011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상속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1F71BB-EC46-AD88-7FC5-949DA3A683B9}"/>
              </a:ext>
            </a:extLst>
          </p:cNvPr>
          <p:cNvSpPr txBox="1"/>
          <p:nvPr/>
        </p:nvSpPr>
        <p:spPr>
          <a:xfrm>
            <a:off x="8625014" y="247979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참조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B50EDD-20F5-9111-D8A5-6B12F01BF810}"/>
              </a:ext>
            </a:extLst>
          </p:cNvPr>
          <p:cNvSpPr txBox="1"/>
          <p:nvPr/>
        </p:nvSpPr>
        <p:spPr>
          <a:xfrm>
            <a:off x="4125600" y="483011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상속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B89EF9-3172-75B7-57D7-1C51B7EC8D71}"/>
              </a:ext>
            </a:extLst>
          </p:cNvPr>
          <p:cNvSpPr txBox="1"/>
          <p:nvPr/>
        </p:nvSpPr>
        <p:spPr>
          <a:xfrm>
            <a:off x="8615031" y="364537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생성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CCF087-2B99-01DA-E3A7-734408A88861}"/>
              </a:ext>
            </a:extLst>
          </p:cNvPr>
          <p:cNvSpPr txBox="1"/>
          <p:nvPr/>
        </p:nvSpPr>
        <p:spPr>
          <a:xfrm>
            <a:off x="9943070" y="5477909"/>
            <a:ext cx="526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…</a:t>
            </a:r>
            <a:endParaRPr lang="ko-KR" altLang="en-US" sz="360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1F56FC-CFC3-5104-A5CE-4EF5348064D0}"/>
              </a:ext>
            </a:extLst>
          </p:cNvPr>
          <p:cNvCxnSpPr>
            <a:cxnSpLocks/>
          </p:cNvCxnSpPr>
          <p:nvPr/>
        </p:nvCxnSpPr>
        <p:spPr>
          <a:xfrm>
            <a:off x="5848865" y="634314"/>
            <a:ext cx="0" cy="5997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5F885F-9D2C-8FA0-A452-58CBEF2C01B1}"/>
              </a:ext>
            </a:extLst>
          </p:cNvPr>
          <p:cNvSpPr txBox="1"/>
          <p:nvPr/>
        </p:nvSpPr>
        <p:spPr>
          <a:xfrm>
            <a:off x="4341341" y="86080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Server Side</a:t>
            </a:r>
            <a:endParaRPr lang="ko-KR" altLang="en-US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4F8707-6882-6BE3-93C0-82450A7EDD95}"/>
              </a:ext>
            </a:extLst>
          </p:cNvPr>
          <p:cNvSpPr txBox="1"/>
          <p:nvPr/>
        </p:nvSpPr>
        <p:spPr>
          <a:xfrm>
            <a:off x="6022370" y="86080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Client Side</a:t>
            </a:r>
            <a:endParaRPr lang="ko-KR" altLang="en-US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330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79ADA-3F52-D19C-C3CC-19DDE085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계획 변경사항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5AACEE-D779-B567-E263-2C615C454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최초로 스킬 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5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레벨 달성시 액티브 스킬 획득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스테이지 구성 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‘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일반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–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보스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–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무한</a:t>
            </a:r>
            <a:r>
              <a:rPr lang="en-US" altLang="ko-KR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’</a:t>
            </a:r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으로 단순화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상점 기능 추가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필드 아이템 추가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직업 추가</a:t>
            </a:r>
            <a:endParaRPr lang="en-US" altLang="ko-KR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925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4984C4-CED1-ACDC-0097-6D687D25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98" y="1744458"/>
            <a:ext cx="8445604" cy="4489429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70AA7438-E1D4-5F97-EE70-55B0ABBC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205946"/>
            <a:ext cx="10659110" cy="1325563"/>
          </a:xfrm>
        </p:spPr>
        <p:txBody>
          <a:bodyPr/>
          <a:lstStyle/>
          <a:p>
            <a:r>
              <a:rPr lang="ko-KR" altLang="en-US" sz="4400">
                <a:latin typeface="맑은 고딕" panose="020B0503020000020004" pitchFamily="50" charset="-127"/>
                <a:ea typeface="맑은 고딕" panose="020B0503020000020004" pitchFamily="50" charset="-127"/>
              </a:rPr>
              <a:t>진행상황</a:t>
            </a:r>
          </a:p>
        </p:txBody>
      </p:sp>
    </p:spTree>
    <p:extLst>
      <p:ext uri="{BB962C8B-B14F-4D97-AF65-F5344CB8AC3E}">
        <p14:creationId xmlns:p14="http://schemas.microsoft.com/office/powerpoint/2010/main" val="2283161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pleStory Worlds-왑테 2022-11-01 23-44-59_Trim">
            <a:hlinkClick r:id="" action="ppaction://media"/>
            <a:extLst>
              <a:ext uri="{FF2B5EF4-FFF2-40B4-BE49-F238E27FC236}">
                <a16:creationId xmlns:a16="http://schemas.microsoft.com/office/drawing/2014/main" id="{D6FC931F-C972-C279-972A-2602F74BB4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1845" y="1255413"/>
            <a:ext cx="7728310" cy="434717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8452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1C2F32"/>
      </a:dk2>
      <a:lt2>
        <a:srgbClr val="F3F3F0"/>
      </a:lt2>
      <a:accent1>
        <a:srgbClr val="453BE9"/>
      </a:accent1>
      <a:accent2>
        <a:srgbClr val="175BD5"/>
      </a:accent2>
      <a:accent3>
        <a:srgbClr val="27BAE4"/>
      </a:accent3>
      <a:accent4>
        <a:srgbClr val="15C2A1"/>
      </a:accent4>
      <a:accent5>
        <a:srgbClr val="23C562"/>
      </a:accent5>
      <a:accent6>
        <a:srgbClr val="1AC816"/>
      </a:accent6>
      <a:hlink>
        <a:srgbClr val="349E6F"/>
      </a:hlink>
      <a:folHlink>
        <a:srgbClr val="7F7F7F"/>
      </a:folHlink>
    </a:clrScheme>
    <a:fontScheme name="Custom 10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E14D7F540F35B468BA64A314BA30FF0" ma:contentTypeVersion="4" ma:contentTypeDescription="새 문서를 만듭니다." ma:contentTypeScope="" ma:versionID="823feba5b05e19280be375e1066c19b7">
  <xsd:schema xmlns:xsd="http://www.w3.org/2001/XMLSchema" xmlns:xs="http://www.w3.org/2001/XMLSchema" xmlns:p="http://schemas.microsoft.com/office/2006/metadata/properties" xmlns:ns3="b742ef55-5b73-48b8-9e5a-be290748a8af" targetNamespace="http://schemas.microsoft.com/office/2006/metadata/properties" ma:root="true" ma:fieldsID="96ada5517bd0105d5f64dfee587a7b36" ns3:_="">
    <xsd:import namespace="b742ef55-5b73-48b8-9e5a-be290748a8a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42ef55-5b73-48b8-9e5a-be290748a8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96FD82-5389-4F41-B69C-5C4EF36EBB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42ef55-5b73-48b8-9e5a-be290748a8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0368BC-359B-4539-B9C4-F3E3B09456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6D972B-6AA0-4907-8211-78EF36B3D150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  <ds:schemaRef ds:uri="b742ef55-5b73-48b8-9e5a-be290748a8af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2384</TotalTime>
  <Words>170</Words>
  <Application>Microsoft Office PowerPoint</Application>
  <PresentationFormat>와이드스크린</PresentationFormat>
  <Paragraphs>69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Microsoft GothicNeo</vt:lpstr>
      <vt:lpstr>Microsoft GothicNeo Light</vt:lpstr>
      <vt:lpstr>맑은 고딕</vt:lpstr>
      <vt:lpstr>맑은 고딕 Semilight</vt:lpstr>
      <vt:lpstr>Arial</vt:lpstr>
      <vt:lpstr>ConfettiVTI</vt:lpstr>
      <vt:lpstr>Game Team 1</vt:lpstr>
      <vt:lpstr>개요</vt:lpstr>
      <vt:lpstr>게임 소개</vt:lpstr>
      <vt:lpstr>순서도</vt:lpstr>
      <vt:lpstr>PowerPoint 프레젠테이션</vt:lpstr>
      <vt:lpstr>구조도</vt:lpstr>
      <vt:lpstr>계획 변경사항</vt:lpstr>
      <vt:lpstr>진행상황</vt:lpstr>
      <vt:lpstr>PowerPoint 프레젠테이션</vt:lpstr>
      <vt:lpstr>PowerPoint 프레젠테이션</vt:lpstr>
      <vt:lpstr>튜토리얼 대화 코드</vt:lpstr>
      <vt:lpstr>튜토리얼 대화 코드</vt:lpstr>
      <vt:lpstr>몬스터 스폰 코드</vt:lpstr>
      <vt:lpstr>몬스터 스폰 코드</vt:lpstr>
      <vt:lpstr>오브젝트 풀링 코드</vt:lpstr>
      <vt:lpstr>스킬 코드</vt:lpstr>
      <vt:lpstr>스킬 코드</vt:lpstr>
      <vt:lpstr>PowerPoint 프레젠테이션</vt:lpstr>
      <vt:lpstr>개발 계획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메이플스토리: 월드</dc:title>
  <dc:creator>이문빈</dc:creator>
  <cp:lastModifiedBy>이문빈</cp:lastModifiedBy>
  <cp:revision>35</cp:revision>
  <dcterms:created xsi:type="dcterms:W3CDTF">2022-09-11T23:11:31Z</dcterms:created>
  <dcterms:modified xsi:type="dcterms:W3CDTF">2022-11-04T08:39:55Z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0x010100BE14D7F540F35B468BA64A314BA30FF0</vt:lpwstr>
  </property>
</Properties>
</file>